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8" r:id="rId11"/>
    <p:sldId id="269" r:id="rId12"/>
    <p:sldId id="266" r:id="rId13"/>
    <p:sldId id="265" r:id="rId14"/>
    <p:sldId id="270" r:id="rId1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E32"/>
    <a:srgbClr val="C8AAA0"/>
    <a:srgbClr val="E4D776"/>
    <a:srgbClr val="57C985"/>
    <a:srgbClr val="F0F9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914;&#953;&#946;&#955;&#943;&#959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914;&#953;&#946;&#955;&#943;&#959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4000" dirty="0"/>
                      <a:t>65%</a:t>
                    </a:r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3600" dirty="0"/>
                      <a:t>25%</a:t>
                    </a:r>
                  </a:p>
                </c:rich>
              </c:tx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400" dirty="0"/>
                      <a:t>10%</a:t>
                    </a:r>
                  </a:p>
                </c:rich>
              </c:tx>
              <c:showPercent val="1"/>
            </c:dLbl>
            <c:showPercent val="1"/>
          </c:dLbls>
          <c:cat>
            <c:strRef>
              <c:f>Φύλλο1!$A$1:$A$3</c:f>
              <c:strCache>
                <c:ptCount val="3"/>
                <c:pt idx="0">
                  <c:v>ΕΛΛΑΔΑ</c:v>
                </c:pt>
                <c:pt idx="1">
                  <c:v>ΕΞΩΤΕΡΙΚΟ</c:v>
                </c:pt>
                <c:pt idx="2">
                  <c:v>ΟΜΟΓΕΝΕΙΣ</c:v>
                </c:pt>
              </c:strCache>
            </c:strRef>
          </c:cat>
          <c:val>
            <c:numRef>
              <c:f>Φύλλο1!$B$1:$B$3</c:f>
              <c:numCache>
                <c:formatCode>General</c:formatCode>
                <c:ptCount val="3"/>
                <c:pt idx="0">
                  <c:v>65</c:v>
                </c:pt>
                <c:pt idx="1">
                  <c:v>25.5</c:v>
                </c:pt>
                <c:pt idx="2">
                  <c:v>9.5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4845679012345692E-2"/>
          <c:y val="0.2479138693798425"/>
          <c:w val="0.84104938271604934"/>
          <c:h val="0.66902314490860848"/>
        </c:manualLayout>
      </c:layout>
      <c:pie3D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800" dirty="0"/>
                      <a:t>32%</a:t>
                    </a:r>
                  </a:p>
                </c:rich>
              </c:tx>
              <c:showPercent val="1"/>
            </c:dLbl>
            <c:dLbl>
              <c:idx val="3"/>
              <c:spPr/>
              <c:txPr>
                <a:bodyPr/>
                <a:lstStyle/>
                <a:p>
                  <a:pPr>
                    <a:defRPr sz="1800"/>
                  </a:pPr>
                  <a:endParaRPr lang="el-GR"/>
                </a:p>
              </c:txPr>
            </c:dLbl>
            <c:dLbl>
              <c:idx val="4"/>
              <c:layout>
                <c:manualLayout>
                  <c:x val="0.10840539029843492"/>
                  <c:y val="-0.11639909561788285"/>
                </c:manualLayout>
              </c:layout>
              <c:tx>
                <c:rich>
                  <a:bodyPr/>
                  <a:lstStyle/>
                  <a:p>
                    <a:pPr>
                      <a:defRPr sz="2000"/>
                    </a:pPr>
                    <a:r>
                      <a:rPr lang="en-US" sz="2000" dirty="0"/>
                      <a:t>7%</a:t>
                    </a:r>
                  </a:p>
                </c:rich>
              </c:tx>
              <c:spPr/>
              <c:showPercent val="1"/>
            </c:dLbl>
            <c:dLbl>
              <c:idx val="5"/>
              <c:layout>
                <c:manualLayout>
                  <c:x val="0.10416375036453777"/>
                  <c:y val="4.6325831651739091E-2"/>
                </c:manualLayout>
              </c:layout>
              <c:spPr/>
              <c:txPr>
                <a:bodyPr/>
                <a:lstStyle/>
                <a:p>
                  <a:pPr>
                    <a:defRPr sz="2000"/>
                  </a:pPr>
                  <a:endParaRPr lang="el-GR"/>
                </a:p>
              </c:txPr>
              <c:showPercent val="1"/>
            </c:dLbl>
            <c:dLbl>
              <c:idx val="6"/>
              <c:layout>
                <c:manualLayout>
                  <c:x val="6.8131014873140869E-2"/>
                  <c:y val="5.64668778777025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4%</a:t>
                    </a:r>
                  </a:p>
                </c:rich>
              </c:tx>
              <c:showPercent val="1"/>
            </c:dLbl>
            <c:dLbl>
              <c:idx val="7"/>
              <c:layout>
                <c:manualLayout>
                  <c:x val="4.911040633809665E-2"/>
                  <c:y val="4.229884336217507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4%</a:t>
                    </a:r>
                  </a:p>
                </c:rich>
              </c:tx>
              <c:showPercent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z="1100" dirty="0"/>
                      <a:t>4%</a:t>
                    </a:r>
                  </a:p>
                </c:rich>
              </c:tx>
              <c:showPercent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z="1200" dirty="0"/>
                      <a:t>3%</a:t>
                    </a:r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2800"/>
                </a:pPr>
                <a:endParaRPr lang="el-GR"/>
              </a:p>
            </c:txPr>
            <c:showPercent val="1"/>
          </c:dLbls>
          <c:cat>
            <c:strRef>
              <c:f>Φύλλο1!$A$1:$A$10</c:f>
              <c:strCache>
                <c:ptCount val="10"/>
                <c:pt idx="0">
                  <c:v>ΥΠΗΡΕΣΙΕΣ ΘΕΑΤΩΝ</c:v>
                </c:pt>
                <c:pt idx="1">
                  <c:v>ΤΕΛΕΤΕΣ ΕΝΑΡΞΗΣ - ΛΗΞΗΣ</c:v>
                </c:pt>
                <c:pt idx="2">
                  <c:v>ΜΕΤΑΦΟΡΕΣ</c:v>
                </c:pt>
                <c:pt idx="3">
                  <c:v>ΤΕΧΝΟΛΟΓΙΑ</c:v>
                </c:pt>
                <c:pt idx="4">
                  <c:v>ΙΑΤΡΙΚΕΣ ΥΠΗΡΕΣΙΕΣ</c:v>
                </c:pt>
                <c:pt idx="5">
                  <c:v>ΥΠΗΡΕΣΙΕΣ ΤΥΠΟΥ</c:v>
                </c:pt>
                <c:pt idx="6">
                  <c:v>ΔΗΜΟΣΙΕΣ ΣΧΕΣΕΙΣ</c:v>
                </c:pt>
                <c:pt idx="7">
                  <c:v>ΣΤΙΒΟΣ</c:v>
                </c:pt>
                <c:pt idx="8">
                  <c:v>ΟΛΥΜΠΙΑΚΟ ΧΩΡΙΟ</c:v>
                </c:pt>
                <c:pt idx="9">
                  <c:v>ΔΙΑΠΙΣΤΕΥΣΕΙΣ</c:v>
                </c:pt>
              </c:strCache>
            </c:strRef>
          </c:cat>
          <c:val>
            <c:numRef>
              <c:f>Φύλλο1!$B$1:$B$10</c:f>
              <c:numCache>
                <c:formatCode>General</c:formatCode>
                <c:ptCount val="10"/>
                <c:pt idx="0">
                  <c:v>9000</c:v>
                </c:pt>
                <c:pt idx="1">
                  <c:v>5500</c:v>
                </c:pt>
                <c:pt idx="2">
                  <c:v>3800</c:v>
                </c:pt>
                <c:pt idx="3">
                  <c:v>2000</c:v>
                </c:pt>
                <c:pt idx="4">
                  <c:v>1900</c:v>
                </c:pt>
                <c:pt idx="5">
                  <c:v>1900</c:v>
                </c:pt>
                <c:pt idx="6">
                  <c:v>1200</c:v>
                </c:pt>
                <c:pt idx="7">
                  <c:v>1100</c:v>
                </c:pt>
                <c:pt idx="8">
                  <c:v>1100</c:v>
                </c:pt>
                <c:pt idx="9">
                  <c:v>1000</c:v>
                </c:pt>
              </c:numCache>
            </c:numRef>
          </c:val>
        </c:ser>
        <c:ser>
          <c:idx val="1"/>
          <c:order val="1"/>
          <c:dLbls>
            <c:showPercent val="1"/>
          </c:dLbls>
          <c:cat>
            <c:strRef>
              <c:f>Φύλλο1!$A$1:$A$10</c:f>
              <c:strCache>
                <c:ptCount val="10"/>
                <c:pt idx="0">
                  <c:v>ΥΠΗΡΕΣΙΕΣ ΘΕΑΤΩΝ</c:v>
                </c:pt>
                <c:pt idx="1">
                  <c:v>ΤΕΛΕΤΕΣ ΕΝΑΡΞΗΣ - ΛΗΞΗΣ</c:v>
                </c:pt>
                <c:pt idx="2">
                  <c:v>ΜΕΤΑΦΟΡΕΣ</c:v>
                </c:pt>
                <c:pt idx="3">
                  <c:v>ΤΕΧΝΟΛΟΓΙΑ</c:v>
                </c:pt>
                <c:pt idx="4">
                  <c:v>ΙΑΤΡΙΚΕΣ ΥΠΗΡΕΣΙΕΣ</c:v>
                </c:pt>
                <c:pt idx="5">
                  <c:v>ΥΠΗΡΕΣΙΕΣ ΤΥΠΟΥ</c:v>
                </c:pt>
                <c:pt idx="6">
                  <c:v>ΔΗΜΟΣΙΕΣ ΣΧΕΣΕΙΣ</c:v>
                </c:pt>
                <c:pt idx="7">
                  <c:v>ΣΤΙΒΟΣ</c:v>
                </c:pt>
                <c:pt idx="8">
                  <c:v>ΟΛΥΜΠΙΑΚΟ ΧΩΡΙΟ</c:v>
                </c:pt>
                <c:pt idx="9">
                  <c:v>ΔΙΑΠΙΣΤΕΥΣΕΙΣ</c:v>
                </c:pt>
              </c:strCache>
            </c:strRef>
          </c:cat>
          <c:val>
            <c:numRef>
              <c:f>Φύλλο1!$C$1:$C$10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dLbls>
            <c:showPercent val="1"/>
          </c:dLbls>
          <c:cat>
            <c:strRef>
              <c:f>Φύλλο1!$A$1:$A$10</c:f>
              <c:strCache>
                <c:ptCount val="10"/>
                <c:pt idx="0">
                  <c:v>ΥΠΗΡΕΣΙΕΣ ΘΕΑΤΩΝ</c:v>
                </c:pt>
                <c:pt idx="1">
                  <c:v>ΤΕΛΕΤΕΣ ΕΝΑΡΞΗΣ - ΛΗΞΗΣ</c:v>
                </c:pt>
                <c:pt idx="2">
                  <c:v>ΜΕΤΑΦΟΡΕΣ</c:v>
                </c:pt>
                <c:pt idx="3">
                  <c:v>ΤΕΧΝΟΛΟΓΙΑ</c:v>
                </c:pt>
                <c:pt idx="4">
                  <c:v>ΙΑΤΡΙΚΕΣ ΥΠΗΡΕΣΙΕΣ</c:v>
                </c:pt>
                <c:pt idx="5">
                  <c:v>ΥΠΗΡΕΣΙΕΣ ΤΥΠΟΥ</c:v>
                </c:pt>
                <c:pt idx="6">
                  <c:v>ΔΗΜΟΣΙΕΣ ΣΧΕΣΕΙΣ</c:v>
                </c:pt>
                <c:pt idx="7">
                  <c:v>ΣΤΙΒΟΣ</c:v>
                </c:pt>
                <c:pt idx="8">
                  <c:v>ΟΛΥΜΠΙΑΚΟ ΧΩΡΙΟ</c:v>
                </c:pt>
                <c:pt idx="9">
                  <c:v>ΔΙΑΠΙΣΤΕΥΣΕΙΣ</c:v>
                </c:pt>
              </c:strCache>
            </c:strRef>
          </c:cat>
          <c:val>
            <c:numRef>
              <c:f>Φύλλο1!$D$1:$D$10</c:f>
              <c:numCache>
                <c:formatCode>General</c:formatCode>
                <c:ptCount val="10"/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- Ορθογώνιο τρίγωνο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grpSp>
        <p:nvGrpSpPr>
          <p:cNvPr id="2" name="1 - Ομάδα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- Ελεύθερη σχεδίαση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- Ελεύθερη σχεδίαση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- Ελεύθερη σχεδίαση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- Ευθεία γραμμή σύνδεσης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7" name="6 - Διάσημα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- Διάσημα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- Ελεύθερη σχεδίαση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- Διάσημα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- Διάσημα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Ελεύθερη σχεδίαση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- Ελεύθερη σχεδίαση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- Ορθογώνιο τρίγωνο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- Ευθεία γραμμή σύνδεσης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25FE3D5-47CE-46BC-A835-A18C0BBCFD37}" type="datetimeFigureOut">
              <a:rPr lang="el-GR" smtClean="0"/>
              <a:pPr/>
              <a:t>20/1/2014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6138F7E-C4F9-48D3-B7F2-994FAD20136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3" Type="http://schemas.openxmlformats.org/officeDocument/2006/relationships/image" Target="../media/image9.jpe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png"/><Relationship Id="rId23" Type="http://schemas.openxmlformats.org/officeDocument/2006/relationships/image" Target="../media/image29.jpe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Relationship Id="rId22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ovima.gr/society/article/?aid=46236" TargetMode="External"/><Relationship Id="rId3" Type="http://schemas.openxmlformats.org/officeDocument/2006/relationships/hyperlink" Target="http://volunteers.neagenia.gr/images/pdf/egxeiridio.pdf" TargetMode="External"/><Relationship Id="rId7" Type="http://schemas.openxmlformats.org/officeDocument/2006/relationships/hyperlink" Target="http://www.neolaia.de/2opseis/DaneiaeeU/periodiko10/Aepia_2004/aepia_2004.html" TargetMode="External"/><Relationship Id="rId2" Type="http://schemas.openxmlformats.org/officeDocument/2006/relationships/hyperlink" Target="http://www.specialolympicshellas.gr/become_a_volunteer.a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oggi.simor.ntua.gr/oi-deiktes/koinonia/selides-koinonikn-deiktn/so38" TargetMode="External"/><Relationship Id="rId5" Type="http://schemas.openxmlformats.org/officeDocument/2006/relationships/hyperlink" Target="http://news.kathimerini.gr/4dcgi/_w_articles_ell_6_15/08/2009_325854" TargetMode="External"/><Relationship Id="rId4" Type="http://schemas.openxmlformats.org/officeDocument/2006/relationships/hyperlink" Target="http://www.businesswoman.gr/index.php?option=com_content&amp;view=article&amp;id=2155:2004-05-01&amp;catid=27:2009-02-25-15-16-26&amp;Itemid=47" TargetMode="External"/><Relationship Id="rId9" Type="http://schemas.openxmlformats.org/officeDocument/2006/relationships/hyperlink" Target="http://online.neagenia.gr/FilesNeaGenia/volunteer_2.pdf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-1928858" y="0"/>
            <a:ext cx="7772400" cy="1829761"/>
          </a:xfrm>
        </p:spPr>
        <p:txBody>
          <a:bodyPr/>
          <a:lstStyle/>
          <a:p>
            <a:r>
              <a:rPr lang="el-GR" dirty="0" smtClean="0">
                <a:solidFill>
                  <a:schemeClr val="tx1"/>
                </a:solidFill>
                <a:effectLst/>
              </a:rPr>
              <a:t>ΤΕΤΡΑΛΟΓΙΑ</a:t>
            </a:r>
            <a:endParaRPr lang="el-GR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57290" y="2786058"/>
            <a:ext cx="5951014" cy="2208878"/>
          </a:xfrm>
        </p:spPr>
        <p:txBody>
          <a:bodyPr>
            <a:normAutofit/>
          </a:bodyPr>
          <a:lstStyle/>
          <a:p>
            <a:pPr algn="l"/>
            <a:r>
              <a:rPr lang="el-GR" sz="2800" dirty="0" smtClean="0">
                <a:solidFill>
                  <a:schemeClr val="tx1"/>
                </a:solidFill>
              </a:rPr>
              <a:t>ΒΑΣΙΛΗΣ ΘΑΝΟΠΟΥΛΟΣ</a:t>
            </a:r>
          </a:p>
          <a:p>
            <a:pPr algn="l"/>
            <a:r>
              <a:rPr lang="el-GR" sz="2800" dirty="0" smtClean="0">
                <a:solidFill>
                  <a:schemeClr val="tx1"/>
                </a:solidFill>
              </a:rPr>
              <a:t>ΜΑΡΙΑ ΚΑΡΑΓΚΟΥΝΗ </a:t>
            </a:r>
          </a:p>
          <a:p>
            <a:pPr algn="l"/>
            <a:r>
              <a:rPr lang="el-GR" sz="2800" dirty="0" smtClean="0">
                <a:solidFill>
                  <a:schemeClr val="tx1"/>
                </a:solidFill>
              </a:rPr>
              <a:t>ΠΑΝΑΓΙΩΤΑ ΓΚΟΛΦΙΝΟΠΟΥΛΟΥ</a:t>
            </a:r>
          </a:p>
          <a:p>
            <a:pPr algn="l"/>
            <a:r>
              <a:rPr lang="el-GR" sz="2800" dirty="0" smtClean="0">
                <a:solidFill>
                  <a:schemeClr val="tx1"/>
                </a:solidFill>
              </a:rPr>
              <a:t>ΕΛΕΝΗ ΒΑΡΒΙΤΣΙΩΤΗ</a:t>
            </a:r>
          </a:p>
          <a:p>
            <a:pPr algn="l"/>
            <a:endParaRPr lang="el-GR" dirty="0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0"/>
            <a:ext cx="2428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972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2 - Γράφημα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229639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sz="4000" b="1" dirty="0" smtClean="0">
                <a:solidFill>
                  <a:schemeClr val="tx1"/>
                </a:solidFill>
              </a:rPr>
              <a:t>ΟΙ ΑΙΤΗΣΕΙΣ ΤΩΝ ΕΘΕΛΟΝΤΩΝ ΜΕ ΒΑΣΗ ΤΟΝ ΤΟΠΟ ΚΑΤΟΙΚΙΑΣ</a:t>
            </a:r>
            <a:endParaRPr lang="el-GR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2 - Γράφημα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2038614"/>
              </p:ext>
            </p:extLst>
          </p:nvPr>
        </p:nvGraphicFramePr>
        <p:xfrm>
          <a:off x="571472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l-GR" sz="4000" b="1" dirty="0" smtClean="0">
                <a:solidFill>
                  <a:schemeClr val="tx1"/>
                </a:solidFill>
              </a:rPr>
              <a:t>ΚΑΤΑΝΟΜΗ ΕΘΕΛΟΝΤΩΝ ΑΝΑ ΤΟΜΕΑ </a:t>
            </a:r>
            <a:endParaRPr lang="el-GR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l-GR" b="1" dirty="0"/>
          </a:p>
        </p:txBody>
      </p:sp>
      <p:pic>
        <p:nvPicPr>
          <p:cNvPr id="10" name="Εικόνα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9225" y="3071809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Εικόνα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14942" y="1428737"/>
            <a:ext cx="2786082" cy="1615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14 - Εικόνα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062" y="361301"/>
            <a:ext cx="2000264" cy="1214446"/>
          </a:xfrm>
          <a:prstGeom prst="rect">
            <a:avLst/>
          </a:prstGeom>
        </p:spPr>
      </p:pic>
      <p:pic>
        <p:nvPicPr>
          <p:cNvPr id="16" name="15 - Εικόνα" descr="ethelo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3533614"/>
            <a:ext cx="2438400" cy="1682496"/>
          </a:xfrm>
          <a:prstGeom prst="rect">
            <a:avLst/>
          </a:prstGeom>
        </p:spPr>
      </p:pic>
      <p:pic>
        <p:nvPicPr>
          <p:cNvPr id="14" name="13 - Θέση περιεχομένου" descr="47645-532-1(1)-960.jpg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32789" y="1285860"/>
            <a:ext cx="3757610" cy="1957088"/>
          </a:xfrm>
        </p:spPr>
      </p:pic>
      <p:pic>
        <p:nvPicPr>
          <p:cNvPr id="17" name="16 - Εικόνα" descr="dsc003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43240" y="3929066"/>
            <a:ext cx="2428860" cy="1821645"/>
          </a:xfrm>
          <a:prstGeom prst="rect">
            <a:avLst/>
          </a:prstGeom>
        </p:spPr>
      </p:pic>
      <p:pic>
        <p:nvPicPr>
          <p:cNvPr id="18" name="17 - Εικόνα" descr="volunteers-300x23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36001" y="4973803"/>
            <a:ext cx="1530814" cy="1214446"/>
          </a:xfrm>
          <a:prstGeom prst="rect">
            <a:avLst/>
          </a:prstGeom>
        </p:spPr>
      </p:pic>
      <p:pic>
        <p:nvPicPr>
          <p:cNvPr id="19" name="18 - Εικόνα" descr="volunteer2_b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3339" y="5451270"/>
            <a:ext cx="2071702" cy="1288058"/>
          </a:xfrm>
          <a:prstGeom prst="rect">
            <a:avLst/>
          </a:prstGeom>
        </p:spPr>
      </p:pic>
      <p:pic>
        <p:nvPicPr>
          <p:cNvPr id="20" name="19 - Εικόνα" descr="olympic_ring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61338" y="5143512"/>
            <a:ext cx="2046857" cy="1443034"/>
          </a:xfrm>
          <a:prstGeom prst="rect">
            <a:avLst/>
          </a:prstGeom>
        </p:spPr>
      </p:pic>
      <p:pic>
        <p:nvPicPr>
          <p:cNvPr id="21" name="20 - Εικόνα" descr="Αφή-φλόγας-χειμερινοί-ολυμπιακοί-αγώνες-Sochi-Βούλα-Ζυγούρη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786314" y="2571744"/>
            <a:ext cx="2000240" cy="2000240"/>
          </a:xfrm>
          <a:prstGeom prst="rect">
            <a:avLst/>
          </a:prstGeom>
        </p:spPr>
      </p:pic>
      <p:pic>
        <p:nvPicPr>
          <p:cNvPr id="22" name="21 - Εικόνα" descr="22c8c4a4dd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978945" y="5711051"/>
            <a:ext cx="1523979" cy="1142984"/>
          </a:xfrm>
          <a:prstGeom prst="rect">
            <a:avLst/>
          </a:prstGeom>
        </p:spPr>
      </p:pic>
      <p:pic>
        <p:nvPicPr>
          <p:cNvPr id="23" name="22 - Εικόνα" descr="280213085841_1600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74620" y="4568019"/>
            <a:ext cx="1909536" cy="1143032"/>
          </a:xfrm>
          <a:prstGeom prst="rect">
            <a:avLst/>
          </a:prstGeom>
        </p:spPr>
      </p:pic>
      <p:pic>
        <p:nvPicPr>
          <p:cNvPr id="24" name="23 - Εικόνα" descr="community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57620" y="1581333"/>
            <a:ext cx="1439786" cy="895367"/>
          </a:xfrm>
          <a:prstGeom prst="rect">
            <a:avLst/>
          </a:prstGeom>
        </p:spPr>
      </p:pic>
      <p:pic>
        <p:nvPicPr>
          <p:cNvPr id="25" name="24 - Εικόνα" descr="wp3472c583_06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019817" y="3098150"/>
            <a:ext cx="1776756" cy="1246787"/>
          </a:xfrm>
          <a:prstGeom prst="rect">
            <a:avLst/>
          </a:prstGeom>
        </p:spPr>
      </p:pic>
      <p:pic>
        <p:nvPicPr>
          <p:cNvPr id="26" name="25 - Εικόνα" descr="images (1)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3753" y="921073"/>
            <a:ext cx="1162050" cy="870416"/>
          </a:xfrm>
          <a:prstGeom prst="rect">
            <a:avLst/>
          </a:prstGeom>
        </p:spPr>
      </p:pic>
      <p:pic>
        <p:nvPicPr>
          <p:cNvPr id="27" name="26 - Εικόνα" descr="h-aksia-toy-ethelontismoy-kai-h-ellhnikh-krish.jpg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1543" y="116631"/>
            <a:ext cx="1620051" cy="1204913"/>
          </a:xfrm>
          <a:prstGeom prst="rect">
            <a:avLst/>
          </a:prstGeom>
        </p:spPr>
      </p:pic>
      <p:pic>
        <p:nvPicPr>
          <p:cNvPr id="28" name="27 - Εικόνα" descr="αρχείο λήψης.jp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1704" y="4973803"/>
            <a:ext cx="1676769" cy="947739"/>
          </a:xfrm>
          <a:prstGeom prst="rect">
            <a:avLst/>
          </a:prstGeom>
        </p:spPr>
      </p:pic>
      <p:pic>
        <p:nvPicPr>
          <p:cNvPr id="29" name="28 - Εικόνα" descr="80196-filantropia_thumb_medium630_420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782222" y="2143115"/>
            <a:ext cx="1393041" cy="928694"/>
          </a:xfrm>
          <a:prstGeom prst="rect">
            <a:avLst/>
          </a:prstGeom>
        </p:spPr>
      </p:pic>
      <p:pic>
        <p:nvPicPr>
          <p:cNvPr id="30" name="29 - Εικόνα" descr="olympics.png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87065" y="3033548"/>
            <a:ext cx="1898985" cy="1000132"/>
          </a:xfrm>
          <a:prstGeom prst="rect">
            <a:avLst/>
          </a:prstGeom>
        </p:spPr>
      </p:pic>
      <p:pic>
        <p:nvPicPr>
          <p:cNvPr id="31" name="30 - Εικόνα" descr="images (2).jpg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836625" y="2254064"/>
            <a:ext cx="2143140" cy="844086"/>
          </a:xfrm>
          <a:prstGeom prst="rect">
            <a:avLst/>
          </a:prstGeom>
        </p:spPr>
      </p:pic>
      <p:pic>
        <p:nvPicPr>
          <p:cNvPr id="32" name="31 - Εικόνα" descr="Youth-in-Action.jpg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426298" y="325582"/>
            <a:ext cx="1932339" cy="1285884"/>
          </a:xfrm>
          <a:prstGeom prst="rect">
            <a:avLst/>
          </a:prstGeom>
        </p:spPr>
      </p:pic>
      <p:pic>
        <p:nvPicPr>
          <p:cNvPr id="34" name="33 - Εικόνα" descr="12146020t6.jp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2428860" y="500042"/>
            <a:ext cx="2042160" cy="129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7747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r>
              <a:rPr lang="el-GR" sz="2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2"/>
              </a:rPr>
              <a:t>http://www.specialolympicshellas.gr/become_a_volunteer.asp</a:t>
            </a:r>
            <a:endParaRPr lang="en-US" sz="2200" u="sng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l-GR" sz="2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http://volunteers.neagenia.gr/images/pdf/egxeiridio.pdf</a:t>
            </a:r>
            <a:r>
              <a:rPr lang="el-GR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r>
              <a:rPr lang="el-GR" sz="2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http://www.businesswoman.gr/index.php?option=com_content&amp;view=article&amp;id=2155:2004-05-01&amp;catid=27:2009-02-25-15-16-26&amp;Itemid=47</a:t>
            </a:r>
            <a:endParaRPr lang="el-GR" sz="2200" u="sng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l-GR" sz="2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5"/>
              </a:rPr>
              <a:t>http://news.kathimerini.gr/4dcgi/_w_articles_ell_6_15/08/2009_325854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r>
              <a:rPr lang="el-GR" sz="2200" u="sng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http://oggi.simor.ntua.gr/oi-deiktes/koinonia/selides-koinonikn-deiktn/so38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7"/>
              </a:rPr>
              <a:t>http://www.neolaia.de/2opseis/DaneiaeeU/periodiko10/Aepia_2004/aepia_2004.html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8"/>
              </a:rPr>
              <a:t>http://www.tovima.gr/society/article/?aid=46236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9"/>
              </a:rPr>
              <a:t>http://online.neagenia.gr/FilesNeaGenia/volunteer_2.pdf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 smtClean="0">
                <a:solidFill>
                  <a:schemeClr val="tx1">
                    <a:lumMod val="85000"/>
                    <a:lumOff val="15000"/>
                  </a:schemeClr>
                </a:solidFill>
                <a:hlinkClick r:id="rId6"/>
              </a:rPr>
              <a:t>http://oggi.simor.ntua.gr/oi-deiktes/koinonia/selides-koinonikn-deiktn/so38</a:t>
            </a:r>
            <a:endParaRPr lang="el-GR" sz="2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el-GR" sz="2200" dirty="0" smtClean="0"/>
          </a:p>
          <a:p>
            <a:pPr>
              <a:buNone/>
            </a:pPr>
            <a:endParaRPr lang="el-GR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   </a:t>
            </a:r>
            <a:r>
              <a:rPr lang="el-GR" sz="4800" b="1" dirty="0" smtClean="0">
                <a:solidFill>
                  <a:schemeClr val="tx1"/>
                </a:solidFill>
              </a:rPr>
              <a:t>ΠΗΓΕΣ</a:t>
            </a:r>
            <a:endParaRPr lang="el-GR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52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Τίτλος 2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3960440"/>
          </a:xfrm>
        </p:spPr>
        <p:txBody>
          <a:bodyPr>
            <a:normAutofit/>
          </a:bodyPr>
          <a:lstStyle/>
          <a:p>
            <a:r>
              <a:rPr lang="el-GR" sz="6000" dirty="0" smtClean="0">
                <a:solidFill>
                  <a:schemeClr val="accent4">
                    <a:lumMod val="50000"/>
                  </a:schemeClr>
                </a:solidFill>
              </a:rPr>
              <a:t>ΣΑΣ ΕΥΧΑΡΙΣΤΟΥΜΕ!!!</a:t>
            </a:r>
            <a:endParaRPr lang="el-GR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047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92500" lnSpcReduction="20000"/>
          </a:bodyPr>
          <a:lstStyle/>
          <a:p>
            <a:r>
              <a:rPr lang="el-GR" sz="3000" dirty="0" smtClean="0"/>
              <a:t>ΟΡΙΣΜΟΣ ΕΘΕΛΟΝΤΙΣΜΟΥ</a:t>
            </a:r>
          </a:p>
          <a:p>
            <a:r>
              <a:rPr lang="el-GR" sz="3000" dirty="0" smtClean="0"/>
              <a:t>ΟΛΥΜΠΙΑΚΟΙ ΑΓΩΝΕΣ(ΟΡΙΣΜΟΣ,ΚΑΤΑΓΩΓΗ,ΑΝΑΒΙΩΣΗ,ΕΙΔΗ)</a:t>
            </a:r>
          </a:p>
          <a:p>
            <a:r>
              <a:rPr lang="el-GR" sz="3000" dirty="0" smtClean="0"/>
              <a:t>ΟΛΥΜΠΙΑΚΟΙ ΑΓΩΝΕΣ/ΕΘΕΛΟΝΤΙΣΜΟΣ</a:t>
            </a:r>
          </a:p>
          <a:p>
            <a:r>
              <a:rPr lang="el-GR" sz="3000" dirty="0" smtClean="0"/>
              <a:t>ΟΛΥΜΠΙΑΚΟΙ ΑΓΩΝΕΣ 2004</a:t>
            </a:r>
          </a:p>
          <a:p>
            <a:r>
              <a:rPr lang="el-GR" sz="3000" dirty="0" smtClean="0"/>
              <a:t>ΟΛΥΜΠΙΑΚΟΙ ΑΓΩΝΕΣ 2000</a:t>
            </a:r>
          </a:p>
          <a:p>
            <a:r>
              <a:rPr lang="en-US" sz="3000" dirty="0" smtClean="0"/>
              <a:t>SPECIAL OLYMPICS</a:t>
            </a:r>
            <a:endParaRPr lang="el-GR" sz="3000" dirty="0" smtClean="0"/>
          </a:p>
          <a:p>
            <a:r>
              <a:rPr lang="el-GR" sz="3000" dirty="0" smtClean="0"/>
              <a:t>ΜΑΡΤΥΡΙ</a:t>
            </a:r>
            <a:r>
              <a:rPr lang="en-US" sz="3000" dirty="0" smtClean="0"/>
              <a:t>A</a:t>
            </a:r>
            <a:r>
              <a:rPr lang="el-GR" sz="3000" dirty="0" smtClean="0"/>
              <a:t> ΕΘΕΛΟΝ</a:t>
            </a:r>
            <a:r>
              <a:rPr lang="en-US" sz="3000" dirty="0" smtClean="0"/>
              <a:t>TH</a:t>
            </a:r>
            <a:endParaRPr lang="el-GR" sz="3000" dirty="0" smtClean="0"/>
          </a:p>
          <a:p>
            <a:r>
              <a:rPr lang="el-GR" sz="3000" dirty="0" smtClean="0"/>
              <a:t>ΔΙΑΓΡΑΜΜΑΤΑ</a:t>
            </a:r>
          </a:p>
          <a:p>
            <a:r>
              <a:rPr lang="el-GR" sz="3000" dirty="0" smtClean="0"/>
              <a:t>ΕΙΚΟΝΕΣ</a:t>
            </a:r>
          </a:p>
          <a:p>
            <a:r>
              <a:rPr lang="el-GR" sz="3000" dirty="0" smtClean="0"/>
              <a:t>ΠΗΓΕΣ</a:t>
            </a:r>
          </a:p>
          <a:p>
            <a:endParaRPr lang="el-GR" dirty="0" smtClean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4800" b="1" dirty="0" smtClean="0">
                <a:solidFill>
                  <a:schemeClr val="tx1"/>
                </a:solidFill>
                <a:effectLst/>
              </a:rPr>
              <a:t>ΠΕΡΙΕΧΟΜΕΝΑ</a:t>
            </a:r>
            <a:endParaRPr lang="el-GR" sz="4800" b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666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5598" y="1700808"/>
            <a:ext cx="8229600" cy="4525963"/>
          </a:xfrm>
        </p:spPr>
        <p:txBody>
          <a:bodyPr>
            <a:normAutofit/>
          </a:bodyPr>
          <a:lstStyle/>
          <a:p>
            <a:r>
              <a:rPr lang="el-GR" sz="2800" b="1" dirty="0" smtClean="0"/>
              <a:t>ΟΡΙΣΜΟΣ</a:t>
            </a:r>
            <a:r>
              <a:rPr lang="el-GR" sz="2800" dirty="0" smtClean="0"/>
              <a:t>:ΕΙΝΑΙ ΜΙΑ ΜΗ ΑΜΕΙΒΟΜΕΝΗ ΠΡΑΞΗ ΜΕΣΑ ΑΠΟ ΤΗΝ ΟΠΟΙΑ ΟΙ ΑΝΘΡΩΠΟΙ ΚΑΛΛΙΕΡΓΟΥΝ ΤΙΣ ΔΕΞΙΟΤΗΤΕΣ ΤΟΥΣ ΚΑΙ ΓΙΝΟΝΤΑΙ ΕΝΕΡΓΟΙ ΠΟΛΙΤΕΣ.ΑΠΟΣΚΟΠΕΙ ΣΤΗ ΦΙΛΑΝΘΡΩΠΙΑ,ΤΗΝ ΑΛΛΗΛΕΓΓΥΗ,ΤΗΝ ΚΟΙΝΩΝΙΚΗ ΣΥΜΜΕΤΟΧΗ </a:t>
            </a:r>
            <a:r>
              <a:rPr lang="el-GR" sz="2800" dirty="0" smtClean="0"/>
              <a:t>ΚΑΙ</a:t>
            </a:r>
            <a:r>
              <a:rPr lang="en-US" sz="2800" dirty="0" smtClean="0"/>
              <a:t> </a:t>
            </a:r>
            <a:r>
              <a:rPr lang="el-GR" sz="2800" dirty="0" smtClean="0"/>
              <a:t>ΔΙΚΑΙΟΣΥΝΗ </a:t>
            </a:r>
            <a:r>
              <a:rPr lang="el-GR" sz="2800" dirty="0" smtClean="0"/>
              <a:t>ΤΩΝ ΠΟΛΙΤΩΝ.</a:t>
            </a:r>
            <a:endParaRPr lang="el-GR" sz="280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4800" dirty="0" smtClean="0">
                <a:solidFill>
                  <a:schemeClr val="tx1"/>
                </a:solidFill>
              </a:rPr>
              <a:t>ΕΘΕΛΟΝΤΙΣΜΟΣ</a:t>
            </a:r>
            <a:endParaRPr lang="el-GR" sz="4800" dirty="0">
              <a:solidFill>
                <a:schemeClr val="tx1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0112" y="4941168"/>
            <a:ext cx="2833101" cy="176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6900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11560" y="1484784"/>
            <a:ext cx="8229600" cy="4525963"/>
          </a:xfrm>
        </p:spPr>
        <p:txBody>
          <a:bodyPr>
            <a:noAutofit/>
          </a:bodyPr>
          <a:lstStyle/>
          <a:p>
            <a:r>
              <a:rPr lang="el-GR" sz="2400" b="1" dirty="0" smtClean="0"/>
              <a:t>ΟΡΙΣΜΟΣ</a:t>
            </a:r>
            <a:r>
              <a:rPr lang="el-GR" sz="2400" dirty="0" smtClean="0"/>
              <a:t>:ΕΙΝΑΙ ΜΙΑ ΑΘΛΗΤΙΚΗ ΔΙΟΡΓΑΝΩΣΗ ΠΟΛΛΩΝ ΑΓΩΝΙΣΜΑΤΩΝ ΠΟΥ ΠΡΑΓΜΑΤΟΠΟΙΕΙΤΑΙ ΚΑΘΕ ΤΕΣΣΕΡΑ ΧΡΟΝΙΑ.</a:t>
            </a:r>
          </a:p>
          <a:p>
            <a:r>
              <a:rPr lang="el-GR" sz="2400" dirty="0" smtClean="0"/>
              <a:t>Η ΚΑΤΑΓΩΓΗ ΤΩΝ ΑΓΩΝΩΝ ΕΙΝΑΙ Η </a:t>
            </a:r>
            <a:r>
              <a:rPr lang="el-GR" sz="2400" b="1" dirty="0" smtClean="0"/>
              <a:t>ΑΡΧΑΙΑ ΕΛΛΑΔΑ.</a:t>
            </a:r>
          </a:p>
          <a:p>
            <a:r>
              <a:rPr lang="el-GR" sz="2400" dirty="0" smtClean="0"/>
              <a:t>ΟΙ ΟΛΥΜΠΙΑΚΟΙ ΑΓΩΝΕΣ ΑΝΑΒΙΩΣΑΝ ΤΟ </a:t>
            </a:r>
            <a:r>
              <a:rPr lang="el-GR" sz="2400" b="1" dirty="0" smtClean="0"/>
              <a:t>1896 </a:t>
            </a:r>
            <a:r>
              <a:rPr lang="el-GR" sz="2400" dirty="0" smtClean="0"/>
              <a:t>ΟΠΟΥ ΚΑΙ ΕΓΙΝΑΝ ΟΙ ΠΡΩΤΟΙ ΣΥΓΧΡΟΝΟΙ ΟΛΥΜΠΙΑΚΟΙ ΑΓΩΝΕΣ.</a:t>
            </a:r>
          </a:p>
          <a:p>
            <a:r>
              <a:rPr lang="el-GR" sz="2400" dirty="0" smtClean="0"/>
              <a:t>ΣΗΜΕΡΑ ΥΠΑΡΧΟΥΝ ΟΙ </a:t>
            </a:r>
            <a:r>
              <a:rPr lang="el-GR" sz="2400" dirty="0" smtClean="0">
                <a:solidFill>
                  <a:srgbClr val="C00000"/>
                </a:solidFill>
              </a:rPr>
              <a:t>ΘΕΡΙΝΟΙ ΟΛΥΜΠΙΑΚΟΙ </a:t>
            </a:r>
            <a:r>
              <a:rPr lang="el-GR" sz="2400" dirty="0" smtClean="0"/>
              <a:t>ΚΑΙ ΟΙ</a:t>
            </a:r>
            <a:r>
              <a:rPr lang="el-GR" sz="2400" b="1" dirty="0" smtClean="0"/>
              <a:t> </a:t>
            </a:r>
            <a:r>
              <a:rPr lang="el-GR" sz="2400" dirty="0" smtClean="0">
                <a:solidFill>
                  <a:srgbClr val="C00000"/>
                </a:solidFill>
              </a:rPr>
              <a:t>ΧΕΙΜΕΡΙΝΟΙ ΟΛΥΜΠΙΑΚΟΙ </a:t>
            </a:r>
            <a:r>
              <a:rPr lang="el-GR" sz="2400" dirty="0" smtClean="0"/>
              <a:t>ΓΙΑ ΤΑ ΧΕΙΜΕΡΙΝΑ ΑΘΛΗΜΑΤΑ.</a:t>
            </a:r>
            <a:endParaRPr lang="el-GR" sz="2400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dirty="0" smtClean="0"/>
              <a:t>      </a:t>
            </a:r>
            <a:r>
              <a:rPr lang="el-GR" sz="4800" b="1" dirty="0" smtClean="0">
                <a:solidFill>
                  <a:schemeClr val="tx1"/>
                </a:solidFill>
                <a:effectLst/>
              </a:rPr>
              <a:t>ΟΛΥΜΠΙΑΚΟΙ ΑΓΩΝΕΣ</a:t>
            </a:r>
            <a:endParaRPr lang="el-GR" sz="4800" b="1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11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525963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ΟΙ ΟΛΥΜΠΙΑΚΟΙ ΑΓΩΝΕΣ ΔΙΕΞΑΓΟΝΤΑΙ ΜΕ ΤΗ ΘΕΛΗΣΗ,ΤΟ ΠΑΘΟΣ</a:t>
            </a:r>
            <a:r>
              <a:rPr lang="en-US" sz="2800" dirty="0" smtClean="0"/>
              <a:t>,</a:t>
            </a:r>
            <a:r>
              <a:rPr lang="el-GR" sz="2800" dirty="0" smtClean="0"/>
              <a:t> ΤΗΝ ΑΦΟΣΙΩΣΗ ΚΑΙ ΤΟΝ ΕΠΑΓΓΕΛΜΑΤΙΣΜΟ ΤΩΝ </a:t>
            </a:r>
            <a:r>
              <a:rPr lang="el-GR" sz="2800" dirty="0" smtClean="0">
                <a:solidFill>
                  <a:srgbClr val="C00000"/>
                </a:solidFill>
              </a:rPr>
              <a:t>ΕΘΕΛΟΝΤΩΝ.</a:t>
            </a:r>
          </a:p>
          <a:p>
            <a:pPr>
              <a:buNone/>
            </a:pPr>
            <a:endParaRPr lang="en-US" sz="2800" dirty="0">
              <a:solidFill>
                <a:srgbClr val="C00000"/>
              </a:solidFill>
            </a:endParaRPr>
          </a:p>
          <a:p>
            <a:r>
              <a:rPr lang="el-GR" sz="2800" dirty="0" smtClean="0"/>
              <a:t>Η ΔΡΑΣΗ ΤΩΝ ΕΘΕΛΟΝΤΩΝ ΔΕΙΧΝΕΙ ΠΩΣ ΟΛΟΙ ΜΠΟΡΟΥΝ ΝΑ ΒΟΗΘΗΣΟΥΝ ΜΕ ΣΚΟΠΟ ΤΗΝ ΕΠΙΤΥΧΙΑ ΤΩΝ ΑΓΩΝΩΝ.</a:t>
            </a:r>
          </a:p>
          <a:p>
            <a:endParaRPr lang="el-GR" dirty="0" smtClean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214290"/>
            <a:ext cx="9180512" cy="1417638"/>
          </a:xfrm>
        </p:spPr>
        <p:txBody>
          <a:bodyPr>
            <a:noAutofit/>
          </a:bodyPr>
          <a:lstStyle/>
          <a:p>
            <a:pPr algn="ctr"/>
            <a:r>
              <a:rPr lang="el-GR" sz="4800" b="1" dirty="0" smtClean="0">
                <a:solidFill>
                  <a:schemeClr val="tx1"/>
                </a:solidFill>
              </a:rPr>
              <a:t>ΟΛΥΜΠΙΑΚΟΙ ΑΓΩΝΕΣ</a:t>
            </a:r>
            <a:r>
              <a:rPr lang="en-US" sz="4800" b="1" dirty="0" smtClean="0">
                <a:solidFill>
                  <a:schemeClr val="tx1"/>
                </a:solidFill>
              </a:rPr>
              <a:t/>
            </a:r>
            <a:br>
              <a:rPr lang="en-US" sz="4800" b="1" dirty="0" smtClean="0">
                <a:solidFill>
                  <a:schemeClr val="tx1"/>
                </a:solidFill>
              </a:rPr>
            </a:br>
            <a:r>
              <a:rPr lang="el-GR" sz="4800" b="1" dirty="0" smtClean="0">
                <a:solidFill>
                  <a:schemeClr val="tx1"/>
                </a:solidFill>
              </a:rPr>
              <a:t>ΕΘΕΛΟΝΤΙΣΜΟΣ</a:t>
            </a:r>
            <a:endParaRPr lang="el-GR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42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el-GR" sz="2800" dirty="0" smtClean="0"/>
              <a:t>Η ΠΡΟΣΕΛΚΥΣΗ ΤΩΝ ΕΘΕΛΟΝΤΩΝ ΗΤΑΝ ΑΞΙΟΣΗΜΕΙΩΤΗ.</a:t>
            </a:r>
          </a:p>
          <a:p>
            <a:pPr>
              <a:buNone/>
            </a:pPr>
            <a:endParaRPr lang="el-GR" sz="2800" dirty="0" smtClean="0"/>
          </a:p>
          <a:p>
            <a:r>
              <a:rPr lang="el-GR" sz="2800" dirty="0" smtClean="0"/>
              <a:t>Η ΟΡΓΑΝΩΤΙΚΗ ΕΠΙΤΡΟΠΗ ΕΠΕΛΕΞΕ ΕΘΕΛΟΝΤΕΣ ΑΠΟ ΑΛΛΕΣ </a:t>
            </a:r>
            <a:r>
              <a:rPr lang="el-GR" sz="2800" b="1" dirty="0" smtClean="0">
                <a:solidFill>
                  <a:srgbClr val="C00000"/>
                </a:solidFill>
              </a:rPr>
              <a:t>ΜΗ ΚΥΒΕΡΝΗΤΙΚΕΣ ΟΡΓΑΝΩΣΕΙΣ</a:t>
            </a:r>
          </a:p>
          <a:p>
            <a:endParaRPr lang="el-GR" dirty="0"/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4400" b="1" dirty="0" smtClean="0">
                <a:solidFill>
                  <a:schemeClr val="tx1"/>
                </a:solidFill>
              </a:rPr>
              <a:t>   ΟΛΥΜΠΙΑΚΟΙ ΑΓΩΝΕΣ 2000</a:t>
            </a:r>
            <a:endParaRPr lang="el-GR" sz="4400" b="1" dirty="0">
              <a:solidFill>
                <a:schemeClr val="tx1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4353" y="4293096"/>
            <a:ext cx="19050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247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683568" y="1371425"/>
            <a:ext cx="8229600" cy="4525963"/>
          </a:xfrm>
        </p:spPr>
        <p:txBody>
          <a:bodyPr>
            <a:normAutofit/>
          </a:bodyPr>
          <a:lstStyle/>
          <a:p>
            <a:r>
              <a:rPr lang="el-GR" sz="2800" dirty="0" smtClean="0"/>
              <a:t>ΗΤΑΝ ΜΙΑ ΣΗΜΑΝΤΙΚΗ ΣΤΙΓΜΗ ΣΤΗΝ ΙΣΤΟΡΙΑ ΤΟΥ ΕΘΕΛΟΝΤΙΣΜΟΥ ΣΤΗ ΧΩΡΑ ΜΑΣ</a:t>
            </a:r>
            <a:r>
              <a:rPr lang="en-US" sz="2800" dirty="0" smtClean="0"/>
              <a:t>.</a:t>
            </a:r>
            <a:endParaRPr lang="el-GR" sz="2800" dirty="0" smtClean="0"/>
          </a:p>
          <a:p>
            <a:r>
              <a:rPr lang="el-GR" sz="2800" dirty="0" smtClean="0"/>
              <a:t>ΤΑ </a:t>
            </a:r>
            <a:r>
              <a:rPr lang="el-GR" sz="2800" b="1" dirty="0" smtClean="0"/>
              <a:t>2/3 </a:t>
            </a:r>
            <a:r>
              <a:rPr lang="el-GR" sz="2800" dirty="0" smtClean="0"/>
              <a:t>ΤΩΝ ΕΘΕΛΟΝΤΩΝ ΘΕΛΗΣΑΝ ΝΑ ΠΡΟΣΦΕΡΟΥΝ ΕΘΕΛΟΝΤΙΚΕΣ ΕΡΓΑΣΙΕΣ ΓΙΑ ΠΡΩΤΗ ΦΟΡΑ.</a:t>
            </a:r>
            <a:r>
              <a:rPr lang="el-GR" sz="2800" dirty="0" smtClean="0">
                <a:solidFill>
                  <a:srgbClr val="C00000"/>
                </a:solidFill>
              </a:rPr>
              <a:t> </a:t>
            </a:r>
            <a:endParaRPr lang="el-GR" sz="2800" dirty="0" smtClean="0"/>
          </a:p>
          <a:p>
            <a:r>
              <a:rPr lang="el-GR" sz="2800" dirty="0" smtClean="0"/>
              <a:t>ΑΠΟΤΕΛΕΣΜΑ ΗΤΑΝ ΟΙ ΝΕΕΣ ΤΑΣΕΙΣ ΕΘΕΛΟΝΤΙΣΜΟΥ ΠΟΥ ΕΜΦΑΝΙΣΤΗΚΑΝ ΣΤΗΝ ΕΛΛΑΔΑ.</a:t>
            </a: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l-GR" sz="4800" b="1" dirty="0" smtClean="0">
                <a:solidFill>
                  <a:schemeClr val="tx1"/>
                </a:solidFill>
              </a:rPr>
              <a:t>ΟΛΥΜΠΙΑΚΟΙ ΑΓΩΝΕΣ 2004</a:t>
            </a:r>
            <a:endParaRPr lang="el-GR" sz="4800" b="1" dirty="0">
              <a:solidFill>
                <a:schemeClr val="tx1"/>
              </a:solidFill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5138058"/>
            <a:ext cx="2612776" cy="15401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56325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800" dirty="0" smtClean="0"/>
              <a:t>ΑΠΟΣΚΟΠΟΥΝ: 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ΣΤΗΝ ΕΥΑΙΣΘΗΤΟΠΟΙΗΣΗ ΤΗΣ ΚΟΙΝΩΝΙΑΣ ΣΕ ΘΕΜΑΤΑ ΠΟΥ ΑΦΟΡΟΥΝ ΤΑ ΑΤΟΜΑ ΜΕ ΕΙΔΙΚΕΣ ΑΝΑΓΚΕΣ </a:t>
            </a:r>
          </a:p>
          <a:p>
            <a:pPr marL="514350" indent="-514350">
              <a:buFont typeface="+mj-lt"/>
              <a:buAutoNum type="arabicPeriod"/>
            </a:pPr>
            <a:r>
              <a:rPr lang="el-GR" sz="2800" dirty="0" smtClean="0"/>
              <a:t>ΣΤΗΝ ΑΝΑΔΕΙΞΗ ΤΟΥ ΕΘΕΛΟΝΤΙΣΜΟΥ.</a:t>
            </a:r>
            <a:endParaRPr lang="en-US" sz="2800" dirty="0" smtClean="0"/>
          </a:p>
          <a:p>
            <a:pPr marL="0" indent="0">
              <a:buNone/>
            </a:pPr>
            <a:endParaRPr lang="el-GR" sz="2800" dirty="0" smtClean="0"/>
          </a:p>
          <a:p>
            <a:r>
              <a:rPr lang="el-GR" sz="2800" dirty="0" smtClean="0"/>
              <a:t>ΟΙ ΕΘΕΛΟΝΤΕΣ ΑΛΛΑΞΑΝ ΤΗ ΖΩΗ ΤΩΝ ΑΝΘΡΩΠΩΝ ΜΕ ΕΙΔΙΚΕΣ ΑΝΑΓΚΕΣ ΚΑΙ Η ΕΜΠΕΙΡΙΑ ΑΛΛΑΞΕ ΚΑΙ ΤΗΝ ΙΔΙΑ ΤΗ ΖΩΗ ΤΟΥΣ.</a:t>
            </a:r>
          </a:p>
        </p:txBody>
      </p:sp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tx1"/>
                </a:solidFill>
                <a:effectLst/>
              </a:rPr>
              <a:t>SPECIAL OLYMPICS</a:t>
            </a:r>
            <a:r>
              <a:rPr lang="en-US" sz="480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dirty="0" smtClean="0">
                <a:solidFill>
                  <a:schemeClr val="tx1"/>
                </a:solidFill>
                <a:effectLst/>
              </a:rPr>
            </a:br>
            <a:endParaRPr lang="el-GR" sz="48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5400039"/>
            <a:ext cx="3275856" cy="145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15543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05472"/>
          </a:xfrm>
        </p:spPr>
        <p:txBody>
          <a:bodyPr>
            <a:noAutofit/>
          </a:bodyPr>
          <a:lstStyle/>
          <a:p>
            <a:pPr algn="ctr"/>
            <a:r>
              <a:rPr lang="el-GR" sz="4400" b="1" dirty="0" smtClean="0">
                <a:solidFill>
                  <a:schemeClr val="tx1"/>
                </a:solidFill>
              </a:rPr>
              <a:t>ΜΑΡΤΥΡΙΑ ΕΘΕΛΟΝΤΗ ΟΛΥΜΠΙΑΚΩΝ ΑΓΩΝΩΝ 2004</a:t>
            </a:r>
            <a:r>
              <a:rPr lang="el-GR" b="1" dirty="0" smtClean="0"/>
              <a:t/>
            </a:r>
            <a:br>
              <a:rPr lang="el-GR" b="1" dirty="0" smtClean="0"/>
            </a:br>
            <a:endParaRPr lang="el-GR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643050"/>
            <a:ext cx="8892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«Η ΕΜΠΕΙΡΙΑ ΜΟΥ ΑΠΟ ΤΟΥΣ ΟΛΥΜΠΙΑΚΟΥΣ ΑΓΩΝΕΣ ΚΑΙ ΑΠ</a:t>
            </a:r>
            <a:r>
              <a:rPr lang="en-US" sz="2800" dirty="0" smtClean="0"/>
              <a:t>O</a:t>
            </a:r>
            <a:r>
              <a:rPr lang="el-GR" sz="2800" dirty="0" smtClean="0"/>
              <a:t> ΤΑ </a:t>
            </a:r>
            <a:r>
              <a:rPr lang="en-US" sz="2800" dirty="0" smtClean="0"/>
              <a:t>SPECIAL OLYMPICS 2011 </a:t>
            </a:r>
            <a:r>
              <a:rPr lang="el-GR" sz="2800" dirty="0" smtClean="0"/>
              <a:t>ΔΕΝ ΓΡΑΦΕΤΑΙ,ΔΕΝ ΠΕΡΙΓΡΑΦΕΤΑΙ,ΔΕΝ ΖΩΓΡΑΦΙΖΕΤΑΙ…Ο ΜΟΝΟΣ ΤΡΟΠΟΣ ΝΑ ΤΟ ΚΑΤΑΛΑΒΕΙΣ ΕΙΝΑΙ ΝΑ ΤΟ ΖΗΣΕΙΣ!»</a:t>
            </a:r>
            <a:endParaRPr lang="el-GR" sz="2800" dirty="0"/>
          </a:p>
        </p:txBody>
      </p:sp>
      <p:pic>
        <p:nvPicPr>
          <p:cNvPr id="5" name="Εικόνα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3894986"/>
            <a:ext cx="3844793" cy="2883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8546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Συγκέντρωση">
  <a:themeElements>
    <a:clrScheme name="Συγκέντρωση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Συγκέντρωση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Συγκέντρωση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543</TotalTime>
  <Words>360</Words>
  <Application>Microsoft Office PowerPoint</Application>
  <PresentationFormat>Προβολή στην οθόνη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14</vt:i4>
      </vt:variant>
    </vt:vector>
  </HeadingPairs>
  <TitlesOfParts>
    <vt:vector size="15" baseType="lpstr">
      <vt:lpstr>Συγκέντρωση</vt:lpstr>
      <vt:lpstr>ΤΕΤΡΑΛΟΓΙΑ</vt:lpstr>
      <vt:lpstr>ΠΕΡΙΕΧΟΜΕΝΑ</vt:lpstr>
      <vt:lpstr>ΕΘΕΛΟΝΤΙΣΜΟΣ</vt:lpstr>
      <vt:lpstr>      ΟΛΥΜΠΙΑΚΟΙ ΑΓΩΝΕΣ</vt:lpstr>
      <vt:lpstr>ΟΛΥΜΠΙΑΚΟΙ ΑΓΩΝΕΣ ΕΘΕΛΟΝΤΙΣΜΟΣ</vt:lpstr>
      <vt:lpstr>   ΟΛΥΜΠΙΑΚΟΙ ΑΓΩΝΕΣ 2000</vt:lpstr>
      <vt:lpstr>ΟΛΥΜΠΙΑΚΟΙ ΑΓΩΝΕΣ 2004</vt:lpstr>
      <vt:lpstr>SPECIAL OLYMPICS </vt:lpstr>
      <vt:lpstr>ΜΑΡΤΥΡΙΑ ΕΘΕΛΟΝΤΗ ΟΛΥΜΠΙΑΚΩΝ ΑΓΩΝΩΝ 2004 </vt:lpstr>
      <vt:lpstr>ΟΙ ΑΙΤΗΣΕΙΣ ΤΩΝ ΕΘΕΛΟΝΤΩΝ ΜΕ ΒΑΣΗ ΤΟΝ ΤΟΠΟ ΚΑΤΟΙΚΙΑΣ</vt:lpstr>
      <vt:lpstr>ΚΑΤΑΝΟΜΗ ΕΘΕΛΟΝΤΩΝ ΑΝΑ ΤΟΜΕΑ </vt:lpstr>
      <vt:lpstr>Διαφάνεια 12</vt:lpstr>
      <vt:lpstr>   ΠΗΓΕΣ</vt:lpstr>
      <vt:lpstr>ΣΑΣ ΕΥΧΑΡΙΣΤΟΥΜΕ!!!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ΤΕΤΡΑΛΟΓΙΑ</dc:title>
  <dc:creator>Minie</dc:creator>
  <cp:lastModifiedBy>user</cp:lastModifiedBy>
  <cp:revision>43</cp:revision>
  <dcterms:created xsi:type="dcterms:W3CDTF">2014-01-16T18:30:47Z</dcterms:created>
  <dcterms:modified xsi:type="dcterms:W3CDTF">2014-01-20T19:55:48Z</dcterms:modified>
</cp:coreProperties>
</file>